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545" r:id="rId3"/>
    <p:sldId id="466" r:id="rId4"/>
    <p:sldId id="546" r:id="rId5"/>
    <p:sldId id="547" r:id="rId6"/>
    <p:sldId id="537" r:id="rId7"/>
    <p:sldId id="556" r:id="rId8"/>
    <p:sldId id="501" r:id="rId9"/>
    <p:sldId id="519" r:id="rId10"/>
    <p:sldId id="520" r:id="rId11"/>
    <p:sldId id="548" r:id="rId12"/>
    <p:sldId id="506" r:id="rId13"/>
    <p:sldId id="521" r:id="rId14"/>
    <p:sldId id="549" r:id="rId15"/>
    <p:sldId id="550" r:id="rId16"/>
    <p:sldId id="512" r:id="rId17"/>
    <p:sldId id="522" r:id="rId18"/>
    <p:sldId id="551" r:id="rId19"/>
    <p:sldId id="513" r:id="rId20"/>
    <p:sldId id="524" r:id="rId21"/>
    <p:sldId id="525" r:id="rId22"/>
    <p:sldId id="552" r:id="rId23"/>
    <p:sldId id="553" r:id="rId24"/>
    <p:sldId id="528" r:id="rId25"/>
    <p:sldId id="529" r:id="rId26"/>
    <p:sldId id="554" r:id="rId27"/>
    <p:sldId id="516" r:id="rId28"/>
    <p:sldId id="532" r:id="rId29"/>
    <p:sldId id="531" r:id="rId30"/>
    <p:sldId id="535" r:id="rId31"/>
    <p:sldId id="534" r:id="rId32"/>
    <p:sldId id="536" r:id="rId33"/>
    <p:sldId id="555" r:id="rId34"/>
    <p:sldId id="503" r:id="rId35"/>
    <p:sldId id="557" r:id="rId36"/>
    <p:sldId id="352" r:id="rId37"/>
    <p:sldId id="55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25CA6529-1EC8-4AAB-9ED5-5A37D0532D66}">
          <p14:sldIdLst>
            <p14:sldId id="545"/>
            <p14:sldId id="466"/>
            <p14:sldId id="546"/>
          </p14:sldIdLst>
        </p14:section>
        <p14:section name="Modules - Overview" id="{34E1D6D6-4A6D-43E6-9C49-2F70830E7FF7}">
          <p14:sldIdLst>
            <p14:sldId id="547"/>
            <p14:sldId id="537"/>
            <p14:sldId id="556"/>
            <p14:sldId id="501"/>
            <p14:sldId id="519"/>
            <p14:sldId id="520"/>
          </p14:sldIdLst>
        </p14:section>
        <p14:section name="Module Systems in JS" id="{11C06ADA-B9EC-4F57-8ACE-4C1D44B6A137}">
          <p14:sldIdLst>
            <p14:sldId id="548"/>
            <p14:sldId id="506"/>
            <p14:sldId id="521"/>
            <p14:sldId id="549"/>
          </p14:sldIdLst>
        </p14:section>
        <p14:section name="AMD and RequireJS" id="{8C4DD764-EE2B-456D-9B6F-08164E608E1D}">
          <p14:sldIdLst>
            <p14:sldId id="550"/>
            <p14:sldId id="512"/>
            <p14:sldId id="522"/>
          </p14:sldIdLst>
        </p14:section>
        <p14:section name="System.js" id="{7F0DEA88-AF57-4091-99FD-0EB0C0A3B32F}">
          <p14:sldIdLst>
            <p14:sldId id="551"/>
            <p14:sldId id="513"/>
            <p14:sldId id="524"/>
            <p14:sldId id="525"/>
          </p14:sldIdLst>
        </p14:section>
        <p14:section name="ES6 Modules" id="{B92EF424-7F45-4E55-A4F5-4633F9D2F6B9}">
          <p14:sldIdLst>
            <p14:sldId id="552"/>
            <p14:sldId id="553"/>
            <p14:sldId id="528"/>
            <p14:sldId id="529"/>
          </p14:sldIdLst>
        </p14:section>
        <p14:section name="Transpilers" id="{9AF87CE0-F08A-4F44-9655-B7CA046EAC5F}">
          <p14:sldIdLst>
            <p14:sldId id="554"/>
            <p14:sldId id="516"/>
            <p14:sldId id="532"/>
            <p14:sldId id="531"/>
            <p14:sldId id="535"/>
            <p14:sldId id="534"/>
            <p14:sldId id="536"/>
          </p14:sldIdLst>
        </p14:section>
        <p14:section name="Conclusion" id="{340860C9-AFCD-4E9F-ACC6-0D49C7DD3E5E}">
          <p14:sldIdLst>
            <p14:sldId id="555"/>
            <p14:sldId id="503"/>
            <p14:sldId id="557"/>
            <p14:sldId id="352"/>
            <p14:sldId id="5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384" autoAdjust="0"/>
  </p:normalViewPr>
  <p:slideViewPr>
    <p:cSldViewPr>
      <p:cViewPr varScale="1">
        <p:scale>
          <a:sx n="42" d="100"/>
          <a:sy n="42" d="100"/>
        </p:scale>
        <p:origin x="-132" y="-6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80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Formats define syntax</a:t>
            </a:r>
          </a:p>
          <a:p>
            <a:r>
              <a:rPr lang="en-US" dirty="0"/>
              <a:t>Loaders do the actual work</a:t>
            </a:r>
          </a:p>
          <a:p>
            <a:r>
              <a:rPr lang="en-US" dirty="0"/>
              <a:t>Each loader supports different syntaxes</a:t>
            </a:r>
          </a:p>
          <a:p>
            <a:r>
              <a:rPr lang="en-US" dirty="0"/>
              <a:t>Loaders are external libraries</a:t>
            </a:r>
          </a:p>
          <a:p>
            <a:r>
              <a:rPr lang="en-US" dirty="0"/>
              <a:t>ES6 introduces native support for modular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209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Module Definition (AMD) – used in browsers</a:t>
            </a:r>
          </a:p>
          <a:p>
            <a:r>
              <a:rPr lang="en-US" dirty="0" err="1"/>
              <a:t>CommonJS</a:t>
            </a:r>
            <a:r>
              <a:rPr lang="en-US" dirty="0"/>
              <a:t> – used server-side, built-into </a:t>
            </a:r>
            <a:r>
              <a:rPr lang="en-US" dirty="0" err="1"/>
              <a:t>NodeDJ</a:t>
            </a:r>
            <a:endParaRPr lang="en-US" dirty="0"/>
          </a:p>
          <a:p>
            <a:r>
              <a:rPr lang="en-US" dirty="0"/>
              <a:t>Universal Module Definition (UMD) – compatible with many loaders, used mostly as part of a pipeline with another language</a:t>
            </a:r>
          </a:p>
          <a:p>
            <a:r>
              <a:rPr lang="en-US" dirty="0" err="1"/>
              <a:t>System.register</a:t>
            </a:r>
            <a:r>
              <a:rPr lang="en-US" dirty="0"/>
              <a:t> – syntax for </a:t>
            </a:r>
            <a:r>
              <a:rPr lang="en-US" dirty="0" err="1"/>
              <a:t>SystemJS</a:t>
            </a:r>
            <a:r>
              <a:rPr lang="en-US" dirty="0"/>
              <a:t> loader, wont be needed since the loader supports </a:t>
            </a:r>
            <a:r>
              <a:rPr lang="en-US" dirty="0" err="1"/>
              <a:t>CommonJS</a:t>
            </a:r>
            <a:endParaRPr lang="en-US" dirty="0"/>
          </a:p>
          <a:p>
            <a:r>
              <a:rPr lang="en-US" dirty="0"/>
              <a:t>Native ES6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649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831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13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337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quir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stemjs/system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42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3282" y="347091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Modules, Babel, </a:t>
            </a:r>
            <a:r>
              <a:rPr lang="en-US" noProof="1"/>
              <a:t>RequireJS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Other JavaScript Module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5037" y="3874423"/>
            <a:ext cx="134844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746093"/>
            <a:ext cx="2433637" cy="1091434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900000">
              <a:rot lat="1711646" lon="19388847" rev="407127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23337" y="3855925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42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Module Systems for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Formats and Loaders</a:t>
            </a:r>
          </a:p>
        </p:txBody>
      </p:sp>
      <p:pic>
        <p:nvPicPr>
          <p:cNvPr id="3074" name="Picture 2" descr="Резултат с изображение за Module Systems for 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1434" y="914400"/>
            <a:ext cx="6496050" cy="3667125"/>
          </a:xfrm>
          <a:prstGeom prst="roundRect">
            <a:avLst>
              <a:gd name="adj" fmla="val 3945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99920">
            <a:off x="1752260" y="777186"/>
            <a:ext cx="2193366" cy="2193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81">
            <a:off x="7466012" y="861337"/>
            <a:ext cx="2186663" cy="2186663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lofjard.se/img/upload/common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9337">
            <a:off x="4015764" y="2974066"/>
            <a:ext cx="3803333" cy="1293134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3177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Syntax</a:t>
            </a:r>
          </a:p>
          <a:p>
            <a:r>
              <a:rPr lang="en-US" dirty="0"/>
              <a:t>Module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and Loaders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994709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68292" y="5426144"/>
            <a:ext cx="5355416" cy="517456"/>
            <a:chOff x="568292" y="5426144"/>
            <a:chExt cx="5355416" cy="517456"/>
          </a:xfrm>
        </p:grpSpPr>
        <p:sp>
          <p:nvSpPr>
            <p:cNvPr id="8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45001" y="3808510"/>
            <a:ext cx="3801998" cy="1617634"/>
            <a:chOff x="1345001" y="3808510"/>
            <a:chExt cx="3801998" cy="1617634"/>
          </a:xfrm>
        </p:grpSpPr>
        <p:cxnSp>
          <p:nvCxnSpPr>
            <p:cNvPr id="16" name="Straight Connector 15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345001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46000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7" idx="2"/>
              <a:endCxn id="13" idx="0"/>
            </p:cNvCxnSpPr>
            <p:nvPr/>
          </p:nvCxnSpPr>
          <p:spPr>
            <a:xfrm>
              <a:off x="3246000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Rectangle: Rounded Corners 31"/>
          <p:cNvSpPr/>
          <p:nvPr/>
        </p:nvSpPr>
        <p:spPr>
          <a:xfrm>
            <a:off x="7691534" y="3000487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AMD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265117" y="5426144"/>
            <a:ext cx="5355416" cy="517456"/>
            <a:chOff x="6265117" y="5426144"/>
            <a:chExt cx="5355416" cy="517456"/>
          </a:xfrm>
        </p:grpSpPr>
        <p:sp>
          <p:nvSpPr>
            <p:cNvPr id="33" name="Rectangle: Rounded Corners 13"/>
            <p:cNvSpPr/>
            <p:nvPr/>
          </p:nvSpPr>
          <p:spPr>
            <a:xfrm>
              <a:off x="8166115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Curl.js</a:t>
              </a:r>
            </a:p>
          </p:txBody>
        </p:sp>
        <p:sp>
          <p:nvSpPr>
            <p:cNvPr id="34" name="Rectangle: Rounded Corners 13"/>
            <p:cNvSpPr/>
            <p:nvPr/>
          </p:nvSpPr>
          <p:spPr>
            <a:xfrm>
              <a:off x="6265117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10067114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SystemJS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041826" y="3808510"/>
            <a:ext cx="3801998" cy="1617634"/>
            <a:chOff x="7041826" y="3808510"/>
            <a:chExt cx="3801998" cy="1617634"/>
          </a:xfrm>
        </p:grpSpPr>
        <p:cxnSp>
          <p:nvCxnSpPr>
            <p:cNvPr id="36" name="Straight Connector 35"/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7041826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8942825" y="3808510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2" idx="2"/>
              <a:endCxn id="35" idx="0"/>
            </p:cNvCxnSpPr>
            <p:nvPr/>
          </p:nvCxnSpPr>
          <p:spPr>
            <a:xfrm>
              <a:off x="8942825" y="3808510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500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711" y="1952603"/>
            <a:ext cx="31242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Asynchronous 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(AMD)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2312" y="1952603"/>
            <a:ext cx="31242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</a:p>
        </p:txBody>
      </p:sp>
      <p:sp>
        <p:nvSpPr>
          <p:cNvPr id="9" name="Rectangle 8"/>
          <p:cNvSpPr/>
          <p:nvPr/>
        </p:nvSpPr>
        <p:spPr>
          <a:xfrm>
            <a:off x="8139913" y="1952603"/>
            <a:ext cx="3124200" cy="152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Definition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(UMD)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3512" y="4305300"/>
            <a:ext cx="3124200" cy="15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System.register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1112" y="4305300"/>
            <a:ext cx="3124200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 Format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84212" y="1676400"/>
            <a:ext cx="7239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6094412" y="4038600"/>
            <a:ext cx="3672000" cy="20574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94412" y="396304"/>
            <a:ext cx="2581037" cy="1040967"/>
          </a:xfrm>
          <a:prstGeom prst="wedgeRoundRectCallout">
            <a:avLst>
              <a:gd name="adj1" fmla="val -53933"/>
              <a:gd name="adj2" fmla="val 88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1"/>
                </a:solidFill>
              </a:rPr>
              <a:t>Node.js uses CommonJS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29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</a:p>
          <a:p>
            <a:pPr lvl="1"/>
            <a:r>
              <a:rPr lang="en-US" noProof="1"/>
              <a:t>Most popular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browsers</a:t>
            </a:r>
          </a:p>
          <a:p>
            <a:pPr lvl="1"/>
            <a:r>
              <a:rPr lang="en-US" noProof="1"/>
              <a:t>Works with AMD format</a:t>
            </a:r>
          </a:p>
          <a:p>
            <a:pPr>
              <a:spcBef>
                <a:spcPts val="36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</a:p>
          <a:p>
            <a:pPr lvl="1"/>
            <a:r>
              <a:rPr lang="en-US" noProof="1"/>
              <a:t>Prefered 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server-side</a:t>
            </a:r>
            <a:r>
              <a:rPr lang="en-US" noProof="1"/>
              <a:t> implementations</a:t>
            </a:r>
          </a:p>
          <a:p>
            <a:pPr lvl="1"/>
            <a:r>
              <a:rPr lang="en-US" noProof="1"/>
              <a:t>Supports AMD, CommonJS, UMD, System.register</a:t>
            </a:r>
          </a:p>
          <a:p>
            <a:pPr lvl="1"/>
            <a:r>
              <a:rPr lang="en-US" noProof="1"/>
              <a:t>CommonJS is used by Node.js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pic>
        <p:nvPicPr>
          <p:cNvPr id="5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66800"/>
            <a:ext cx="1987875" cy="1987875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lofjard.se/img/upload/common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3412" y="3581400"/>
            <a:ext cx="3411200" cy="115980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73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6" descr="Резултат с изображение за requir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4234" y="1363629"/>
            <a:ext cx="2910448" cy="2910448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4212" y="1675524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983" y="1675523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184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and </a:t>
            </a:r>
            <a:r>
              <a:rPr lang="en-US" noProof="1"/>
              <a:t>RequireJS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2286000"/>
            <a:ext cx="11125200" cy="38294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define</a:t>
            </a:r>
            <a:r>
              <a:rPr lang="en-US" sz="2800" noProof="1">
                <a:solidFill>
                  <a:srgbClr val="FBEEDC"/>
                </a:solidFill>
              </a:rPr>
              <a:t>(['./player'], function(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calculateScore: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6612" y="990600"/>
            <a:ext cx="2667000" cy="1186554"/>
          </a:xfrm>
          <a:prstGeom prst="wedgeRoundRectCallout">
            <a:avLst>
              <a:gd name="adj1" fmla="val 65710"/>
              <a:gd name="adj2" fmla="val 62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0572" y="2362200"/>
            <a:ext cx="23622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6484620" y="2362200"/>
            <a:ext cx="1255712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93906" y="990600"/>
            <a:ext cx="4064457" cy="1122546"/>
          </a:xfrm>
          <a:prstGeom prst="wedgeRoundRectCallout">
            <a:avLst>
              <a:gd name="adj1" fmla="val -39580"/>
              <a:gd name="adj2" fmla="val 94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Dependencies</a:t>
            </a:r>
            <a:r>
              <a:rPr lang="en-US" sz="3000" noProof="1">
                <a:solidFill>
                  <a:srgbClr val="FFFFFF"/>
                </a:solidFill>
              </a:rPr>
              <a:t> received as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32975" y="5105400"/>
            <a:ext cx="3525388" cy="674251"/>
          </a:xfrm>
          <a:prstGeom prst="wedgeRoundRectCallout">
            <a:avLst>
              <a:gd name="adj1" fmla="val -63059"/>
              <a:gd name="adj2" fmla="val -43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955" y="4396740"/>
            <a:ext cx="6376637" cy="124206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9905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RequireJS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requirejs.org</a:t>
            </a: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</a:t>
            </a:r>
            <a:r>
              <a:rPr lang="en-US" dirty="0"/>
              <a:t> tag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data-main</a:t>
            </a:r>
            <a:r>
              <a:rPr lang="en-US" dirty="0"/>
              <a:t> set to your app's path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198452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requirejs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22412" y="4114800"/>
            <a:ext cx="9144000" cy="1373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data-main</a:t>
            </a:r>
            <a:r>
              <a:rPr lang="en-US" sz="2800" noProof="1">
                <a:solidFill>
                  <a:srgbClr val="FBEEDC"/>
                </a:solidFill>
              </a:rPr>
              <a:t>="./app.js</a:t>
            </a:r>
            <a:r>
              <a:rPr lang="bg-BG" sz="2800" noProof="1">
                <a:solidFill>
                  <a:srgbClr val="FBEEDC"/>
                </a:solidFill>
              </a:rPr>
              <a:t>"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="node_modules/requirejs/require.js"&gt;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26517" y="4586104"/>
            <a:ext cx="8125884" cy="820600"/>
          </a:xfrm>
        </p:spPr>
        <p:txBody>
          <a:bodyPr/>
          <a:lstStyle/>
          <a:p>
            <a:r>
              <a:rPr lang="en-US" noProof="1"/>
              <a:t>CommonJS</a:t>
            </a:r>
            <a:r>
              <a:rPr lang="en-US" dirty="0"/>
              <a:t> and System.js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026517" y="5504464"/>
            <a:ext cx="8125884" cy="692873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4" name="Picture 16" descr="http://lofjard.se/img/upload/common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5104" y="2069271"/>
            <a:ext cx="5648708" cy="1920562"/>
          </a:xfrm>
          <a:prstGeom prst="roundRect">
            <a:avLst>
              <a:gd name="adj" fmla="val 500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71543" flipH="1">
            <a:off x="8999538" y="1770231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57521">
            <a:off x="455612" y="1770231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765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CommonJS and SystemJS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1812" y="1524730"/>
            <a:ext cx="11125200" cy="34201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800" noProof="1">
                <a:solidFill>
                  <a:srgbClr val="FBEEDC"/>
                </a:solidFill>
              </a:rPr>
              <a:t>('./player.js');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console.log(`Starting game for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player</a:t>
            </a:r>
            <a:r>
              <a:rPr lang="en-US" sz="2800" noProof="1">
                <a:solidFill>
                  <a:srgbClr val="FBEEDC"/>
                </a:solidFill>
              </a:rPr>
              <a:t>.getName()}`);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// calculate the score here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endParaRPr lang="en-US" sz="2800" noProof="1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exports.calculateScore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calculateScore;</a:t>
            </a:r>
            <a:endParaRPr lang="en-US" sz="2800" noProof="1">
              <a:solidFill>
                <a:srgbClr val="FBEEDC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585004" y="1201843"/>
            <a:ext cx="2971800" cy="970290"/>
          </a:xfrm>
          <a:prstGeom prst="wedgeRoundRectCallout">
            <a:avLst>
              <a:gd name="adj1" fmla="val -74818"/>
              <a:gd name="adj2" fmla="val 156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External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dependancies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0712" y="1576505"/>
            <a:ext cx="4533900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3252" y="4432723"/>
            <a:ext cx="7892098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361497" y="3228282"/>
            <a:ext cx="2971800" cy="970290"/>
          </a:xfrm>
          <a:prstGeom prst="wedgeRoundRectCallout">
            <a:avLst>
              <a:gd name="adj1" fmla="val -72522"/>
              <a:gd name="adj2" fmla="val 67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Exported </a:t>
            </a:r>
            <a:r>
              <a:rPr lang="en-US" sz="3000" noProof="1">
                <a:solidFill>
                  <a:schemeClr val="tx1"/>
                </a:solidFill>
              </a:rPr>
              <a:t>members</a:t>
            </a:r>
            <a:endParaRPr lang="en-US" sz="3000" b="1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1812" y="5457566"/>
            <a:ext cx="111252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module.exports === exports</a:t>
            </a:r>
          </a:p>
        </p:txBody>
      </p:sp>
    </p:spTree>
    <p:extLst>
      <p:ext uri="{BB962C8B-B14F-4D97-AF65-F5344CB8AC3E}">
        <p14:creationId xmlns:p14="http://schemas.microsoft.com/office/powerpoint/2010/main" xmlns="" val="21410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SystemJS</a:t>
            </a:r>
            <a:r>
              <a:rPr lang="en-US" dirty="0"/>
              <a:t> using WebStorm's terminal</a:t>
            </a:r>
          </a:p>
          <a:p>
            <a:pPr>
              <a:spcBef>
                <a:spcPts val="10800"/>
              </a:spcBef>
            </a:pPr>
            <a:r>
              <a:rPr lang="en-US" dirty="0"/>
              <a:t>You can find documentation at </a:t>
            </a:r>
            <a:r>
              <a:rPr lang="en-US" noProof="1">
                <a:hlinkClick r:id="rId2"/>
              </a:rPr>
              <a:t>SystemJS' github</a:t>
            </a:r>
            <a:endParaRPr lang="en-US" noProof="1"/>
          </a:p>
          <a:p>
            <a:pPr>
              <a:spcBef>
                <a:spcPts val="4200"/>
              </a:spcBef>
            </a:pPr>
            <a:r>
              <a:rPr lang="en-US" noProof="1"/>
              <a:t>Node.js supports CommonJS </a:t>
            </a:r>
            <a:r>
              <a:rPr lang="en-US" dirty="0"/>
              <a:t>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natively</a:t>
            </a:r>
            <a:r>
              <a:rPr lang="en-US" dirty="0"/>
              <a:t> – you don't need to download anything if you're writing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 module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6624" y="2133600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systemjs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12553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Modular Code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Formats and Loaders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Native Syntax in ES6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noProof="1"/>
              <a:t>Transpilers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Load the library in your host HTML</a:t>
            </a:r>
          </a:p>
          <a:p>
            <a:pPr>
              <a:spcBef>
                <a:spcPts val="11400"/>
              </a:spcBef>
            </a:pPr>
            <a:r>
              <a:rPr lang="en-US" dirty="0"/>
              <a:t>Configure and load your app's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noProof="1"/>
              <a:t>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49424" y="2007708"/>
            <a:ext cx="10486800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2800" noProof="1">
                <a:solidFill>
                  <a:srgbClr val="FBEEDC"/>
                </a:solidFill>
              </a:rPr>
              <a:t>="node_modules/systemjs/dist/system.js"&gt;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&lt;/script&gt;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49424" y="4267200"/>
            <a:ext cx="10486800" cy="17827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&lt;script&gt;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config</a:t>
            </a:r>
            <a:r>
              <a:rPr lang="en-US" sz="2800" noProof="1">
                <a:solidFill>
                  <a:srgbClr val="FBEEDC"/>
                </a:solidFill>
              </a:rPr>
              <a:t>({ meta: { format: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cjs</a:t>
            </a:r>
            <a:r>
              <a:rPr lang="en-US" sz="2800" noProof="1">
                <a:solidFill>
                  <a:srgbClr val="FBEEDC"/>
                </a:solidFill>
              </a:rPr>
              <a:t>' } });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System.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('./app.js</a:t>
            </a:r>
            <a:r>
              <a:rPr lang="bg-BG" sz="2800" noProof="1">
                <a:solidFill>
                  <a:srgbClr val="FBEEDC"/>
                </a:solidFill>
              </a:rPr>
              <a:t>');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&lt;/</a:t>
            </a:r>
            <a:r>
              <a:rPr lang="en-US" sz="2800" noProof="1">
                <a:solidFill>
                  <a:srgbClr val="FBEEDC"/>
                </a:solidFill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8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00600"/>
            <a:ext cx="9832319" cy="820600"/>
          </a:xfrm>
        </p:spPr>
        <p:txBody>
          <a:bodyPr/>
          <a:lstStyle/>
          <a:p>
            <a:r>
              <a:rPr lang="en-US" dirty="0"/>
              <a:t>ES6 (Harmony) Modules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Syntax and Configuration</a:t>
            </a:r>
          </a:p>
        </p:txBody>
      </p:sp>
      <p:pic>
        <p:nvPicPr>
          <p:cNvPr id="8194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2" y="762000"/>
            <a:ext cx="5541818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052" y="1828800"/>
            <a:ext cx="3038475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24852">
            <a:off x="3639410" y="2457839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  <p:pic>
        <p:nvPicPr>
          <p:cNvPr id="8196" name="Picture 4" descr="http://icdn.pro/images/fr/b/o/boites-des-modules-icone-4080-9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9412" y="632419"/>
            <a:ext cx="1781907" cy="17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542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to module formats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Hide from scope and expose explicitly</a:t>
            </a:r>
          </a:p>
          <a:p>
            <a:pPr>
              <a:spcBef>
                <a:spcPts val="3600"/>
              </a:spcBef>
            </a:pPr>
            <a:r>
              <a:rPr lang="en-US" dirty="0"/>
              <a:t>Some major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differences</a:t>
            </a:r>
          </a:p>
          <a:p>
            <a:pPr lvl="1"/>
            <a:r>
              <a:rPr lang="en-US" dirty="0"/>
              <a:t>No external libraries required</a:t>
            </a:r>
          </a:p>
          <a:p>
            <a:pPr lvl="1"/>
            <a:r>
              <a:rPr lang="en-US" dirty="0"/>
              <a:t>Cleaner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Native Modules</a:t>
            </a:r>
          </a:p>
        </p:txBody>
      </p:sp>
      <p:pic>
        <p:nvPicPr>
          <p:cNvPr id="8" name="Picture 2" descr="Резултат с изображение за ecmascript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7076" y="3747347"/>
            <a:ext cx="3785136" cy="24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1916" y="4389456"/>
            <a:ext cx="2282851" cy="18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324852">
            <a:off x="7848541" y="4804542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19050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xmlns="" val="39999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expose public API</a:t>
            </a:r>
          </a:p>
          <a:p>
            <a:pPr>
              <a:spcBef>
                <a:spcPts val="10200"/>
              </a:spcBef>
            </a:pPr>
            <a:r>
              <a:rPr lang="en-US" dirty="0">
                <a:sym typeface="Wingdings" panose="05000000000000000000" pitchFamily="2" charset="2"/>
              </a:rPr>
              <a:t>You can export multiple members</a:t>
            </a:r>
          </a:p>
          <a:p>
            <a:pPr>
              <a:spcBef>
                <a:spcPts val="7800"/>
              </a:spcBef>
            </a:pPr>
            <a:r>
              <a:rPr lang="en-US" dirty="0">
                <a:sym typeface="Wingdings" panose="05000000000000000000" pitchFamily="2" charset="2"/>
              </a:rPr>
              <a:t>Default exports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imported</a:t>
            </a:r>
            <a:r>
              <a:rPr lang="en-US" dirty="0">
                <a:sym typeface="Wingdings" panose="05000000000000000000" pitchFamily="2" charset="2"/>
              </a:rPr>
              <a:t> without a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Export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1927213"/>
            <a:ext cx="103663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function updateScoreboard(newResult) { … 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let homeTeam = 'Tigers';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185" y="392037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addResult, homeTeam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09636" y="5504196"/>
            <a:ext cx="10366376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rgbClr val="FBEEDC"/>
                </a:solidFill>
              </a:rPr>
              <a:t> function addResult(newResult) { … }</a:t>
            </a:r>
          </a:p>
        </p:txBody>
      </p:sp>
    </p:spTree>
    <p:extLst>
      <p:ext uri="{BB962C8B-B14F-4D97-AF65-F5344CB8AC3E}">
        <p14:creationId xmlns:p14="http://schemas.microsoft.com/office/powerpoint/2010/main" xmlns="" val="13596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import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load dependency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specific members</a:t>
            </a:r>
          </a:p>
          <a:p>
            <a:pPr>
              <a:spcBef>
                <a:spcPts val="9000"/>
              </a:spcBef>
            </a:pPr>
            <a:r>
              <a:rPr lang="en-US" dirty="0">
                <a:sym typeface="Wingdings" panose="05000000000000000000" pitchFamily="2" charset="2"/>
              </a:rPr>
              <a:t>Import default member by specifying alias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ES6 Import Syntax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887968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 * as </a:t>
            </a:r>
            <a:r>
              <a:rPr lang="en-US" sz="2800" noProof="1">
                <a:solidFill>
                  <a:srgbClr val="FBEEDC"/>
                </a:solidFill>
              </a:rPr>
              <a:t>scoreboard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scoreboard.updateScore();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from module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6334" y="3634533"/>
            <a:ext cx="10672078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{addResult, homeTeam}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57236" y="5381099"/>
            <a:ext cx="10671176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'./scoreboard.js';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addResult();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call directly by name</a:t>
            </a:r>
          </a:p>
        </p:txBody>
      </p:sp>
    </p:spTree>
    <p:extLst>
      <p:ext uri="{BB962C8B-B14F-4D97-AF65-F5344CB8AC3E}">
        <p14:creationId xmlns:p14="http://schemas.microsoft.com/office/powerpoint/2010/main" xmlns="" val="13614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76800"/>
            <a:ext cx="9832319" cy="820600"/>
          </a:xfrm>
        </p:spPr>
        <p:txBody>
          <a:bodyPr/>
          <a:lstStyle/>
          <a:p>
            <a:r>
              <a:rPr lang="en-US" noProof="1"/>
              <a:t>Transpilers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32640"/>
            <a:ext cx="9832319" cy="688256"/>
          </a:xfrm>
        </p:spPr>
        <p:txBody>
          <a:bodyPr/>
          <a:lstStyle/>
          <a:p>
            <a:r>
              <a:rPr lang="en-US" dirty="0"/>
              <a:t>Using Babel to </a:t>
            </a:r>
            <a:r>
              <a:rPr lang="en-US" noProof="1"/>
              <a:t>Transpile</a:t>
            </a:r>
            <a:r>
              <a:rPr lang="en-US" dirty="0"/>
              <a:t> ES6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5170" y="701283"/>
            <a:ext cx="6078482" cy="4212153"/>
          </a:xfrm>
          <a:prstGeom prst="roundRect">
            <a:avLst>
              <a:gd name="adj" fmla="val 21438"/>
            </a:avLst>
          </a:prstGeom>
          <a:effectLst>
            <a:softEdge rad="317500"/>
          </a:effectLst>
        </p:spPr>
      </p:pic>
      <p:pic>
        <p:nvPicPr>
          <p:cNvPr id="8" name="Picture 4" descr="Резултат с изображение за babel j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9012" y="2177948"/>
            <a:ext cx="3314030" cy="1486270"/>
          </a:xfrm>
          <a:prstGeom prst="roundRect">
            <a:avLst>
              <a:gd name="adj" fmla="val 6540"/>
            </a:avLst>
          </a:prstGeom>
          <a:noFill/>
          <a:scene3d>
            <a:camera prst="perspectiveContrastingRightFacing" fov="3000000">
              <a:rot lat="155191" lon="19814087" rev="390956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traceur j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037512" y="1892959"/>
            <a:ext cx="3162300" cy="1828800"/>
          </a:xfrm>
          <a:prstGeom prst="roundRect">
            <a:avLst>
              <a:gd name="adj" fmla="val 6540"/>
            </a:avLst>
          </a:prstGeom>
          <a:noFill/>
          <a:scene3d>
            <a:camera prst="perspectiveHeroicExtremeLeftFacing" fov="600000">
              <a:rot lat="21216109" lon="915769" rev="21298189"/>
            </a:camera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974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Transpilers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 source code </a:t>
            </a:r>
            <a:r>
              <a:rPr lang="en-US" dirty="0"/>
              <a:t>from one language to another</a:t>
            </a:r>
          </a:p>
          <a:p>
            <a:pPr lvl="1"/>
            <a:r>
              <a:rPr lang="en-US" dirty="0"/>
              <a:t>Or from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</a:t>
            </a:r>
            <a:r>
              <a:rPr lang="en-US" dirty="0"/>
              <a:t> to another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language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with </a:t>
            </a:r>
            <a:r>
              <a:rPr lang="en-US" noProof="1"/>
              <a:t>Transpilers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212" y="3733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4099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790412" y="3548400"/>
            <a:ext cx="2242800" cy="2242800"/>
            <a:chOff x="3790412" y="3548400"/>
            <a:chExt cx="2242800" cy="2242800"/>
          </a:xfrm>
        </p:grpSpPr>
        <p:sp>
          <p:nvSpPr>
            <p:cNvPr id="2" name="Diamond 1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75183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8612" y="3733800"/>
            <a:ext cx="1872000" cy="18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13" name="Straight Connector 12"/>
          <p:cNvCxnSpPr>
            <a:stCxn id="6" idx="3"/>
            <a:endCxn id="2" idx="1"/>
          </p:cNvCxnSpPr>
          <p:nvPr/>
        </p:nvCxnSpPr>
        <p:spPr>
          <a:xfrm>
            <a:off x="3300212" y="4669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" idx="3"/>
            <a:endCxn id="7" idx="1"/>
          </p:cNvCxnSpPr>
          <p:nvPr/>
        </p:nvCxnSpPr>
        <p:spPr>
          <a:xfrm>
            <a:off x="6033212" y="4669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7" idx="3"/>
            <a:endCxn id="8" idx="1"/>
          </p:cNvCxnSpPr>
          <p:nvPr/>
        </p:nvCxnSpPr>
        <p:spPr>
          <a:xfrm>
            <a:off x="8396099" y="4669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1217612" y="3429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/>
          <p:cNvSpPr/>
          <p:nvPr/>
        </p:nvSpPr>
        <p:spPr>
          <a:xfrm>
            <a:off x="6248441" y="3429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7305726" y="2762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17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/>
      <p:bldP spid="20" grpId="1"/>
      <p:bldP spid="8" grpId="0" animBg="1"/>
      <p:bldP spid="19" grpId="0" animBg="1"/>
      <p:bldP spid="19" grpId="1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Babel allows us to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dirty="0"/>
              <a:t> JS features in today's browsers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Integrates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seamlessly</a:t>
            </a:r>
            <a:r>
              <a:rPr lang="en-US" dirty="0"/>
              <a:t> into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Transpiling</a:t>
            </a:r>
            <a:r>
              <a:rPr lang="en-US" dirty="0"/>
              <a:t> with Babel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913" y="3418337"/>
            <a:ext cx="11186999" cy="2601463"/>
            <a:chOff x="500913" y="3418337"/>
            <a:chExt cx="11186999" cy="2601463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500913" y="4120067"/>
              <a:ext cx="5029200" cy="1198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</a:t>
              </a:r>
              <a:r>
                <a:rPr lang="en-US" sz="2400" noProof="1">
                  <a:solidFill>
                    <a:srgbClr val="FBEEDC"/>
                  </a:solidFill>
                </a:rPr>
                <a:t> 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6176312" y="3418337"/>
              <a:ext cx="5511600" cy="26014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72000" rIns="144000" bIns="72000">
              <a:spAutoFit/>
            </a:bodyPr>
            <a:lstStyle>
              <a:lvl1pPr indent="0" fontAlgn="base"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  <a:defRPr lang="en-US" sz="2000" b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marL="6302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Wingdings 2" pitchFamily="18" charset="2"/>
                <a:buChar char=""/>
                <a:defRPr sz="30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2pPr>
              <a:lvl3pPr marL="922338" indent="-273050" fontAlgn="base">
                <a:spcBef>
                  <a:spcPct val="20000"/>
                </a:spcBef>
                <a:spcAft>
                  <a:spcPct val="0"/>
                </a:spcAft>
                <a:buClr>
                  <a:schemeClr val="tx1">
                    <a:lumMod val="50000"/>
                  </a:schemeClr>
                </a:buClr>
                <a:buFont typeface="Wingdings 2" pitchFamily="18" charset="2"/>
                <a:buChar char=""/>
                <a:defRPr sz="28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3pPr>
              <a:lvl4pPr marL="1187450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F8BD52"/>
                </a:buClr>
                <a:buFont typeface="Wingdings 2" pitchFamily="18" charset="2"/>
                <a:buChar char=""/>
                <a:defRPr sz="26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4pPr>
              <a:lvl5pPr marL="1425575" indent="-228600" fontAlgn="base">
                <a:spcBef>
                  <a:spcPct val="20000"/>
                </a:spcBef>
                <a:spcAft>
                  <a:spcPct val="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5pPr>
              <a:lvl6pPr marL="1673352" indent="-228600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</a:lvl6pPr>
              <a:lvl7pPr marL="1911096" indent="-22860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/>
              </a:lvl7pPr>
              <a:lvl8pPr marL="2121408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8pPr>
              <a:lvl9pPr marL="2322576" indent="-182880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/>
              </a:lvl9pPr>
            </a:lstStyle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Object.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defineProperty</a:t>
              </a:r>
              <a:r>
                <a:rPr lang="en-US" sz="2400" noProof="1">
                  <a:solidFill>
                    <a:srgbClr val="FBEEDC"/>
                  </a:solidFill>
                </a:rPr>
                <a:t>(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, "__esModule",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{ value: true });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exports</a:t>
              </a:r>
              <a:r>
                <a:rPr lang="en-US" sz="2400" noProof="1">
                  <a:solidFill>
                    <a:srgbClr val="FBEEDC"/>
                  </a:solidFill>
                </a:rPr>
                <a:t>.getScore =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;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function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getScore</a:t>
              </a:r>
              <a:r>
                <a:rPr lang="en-US" sz="2400" noProof="1">
                  <a:solidFill>
                    <a:srgbClr val="FBEEDC"/>
                  </a:solidFill>
                </a:rPr>
                <a:t>() {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  </a:t>
              </a:r>
              <a:r>
                <a:rPr lang="en-US" sz="2400" noProof="1">
                  <a:solidFill>
                    <a:schemeClr val="tx2">
                      <a:lumMod val="75000"/>
                    </a:schemeClr>
                  </a:solidFill>
                </a:rPr>
                <a:t>// get score</a:t>
              </a:r>
            </a:p>
            <a:p>
              <a:pPr>
                <a:lnSpc>
                  <a:spcPct val="95000"/>
                </a:lnSpc>
              </a:pPr>
              <a:r>
                <a:rPr lang="en-US" sz="2400" noProof="1">
                  <a:solidFill>
                    <a:srgbClr val="FBEEDC"/>
                  </a:solidFill>
                </a:rPr>
                <a:t>}</a:t>
              </a:r>
            </a:p>
          </p:txBody>
        </p:sp>
        <p:cxnSp>
          <p:nvCxnSpPr>
            <p:cNvPr id="3" name="Straight Connector 2"/>
            <p:cNvCxnSpPr>
              <a:stCxn id="7" idx="3"/>
              <a:endCxn id="8" idx="1"/>
            </p:cNvCxnSpPr>
            <p:nvPr/>
          </p:nvCxnSpPr>
          <p:spPr>
            <a:xfrm>
              <a:off x="5530113" y="4719068"/>
              <a:ext cx="646199" cy="1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61521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noProof="1"/>
              <a:t>Babel-CLI</a:t>
            </a:r>
            <a:r>
              <a:rPr lang="en-US" dirty="0"/>
              <a:t> globally using WebStorm's terminal</a:t>
            </a:r>
          </a:p>
          <a:p>
            <a:pPr>
              <a:spcBef>
                <a:spcPts val="13200"/>
              </a:spcBef>
            </a:pPr>
            <a:r>
              <a:rPr lang="en-US" dirty="0"/>
              <a:t>Configure WebStorm with the correct path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babel.cmd</a:t>
            </a:r>
          </a:p>
          <a:p>
            <a:r>
              <a:rPr lang="en-US" dirty="0"/>
              <a:t>You can find documentation at </a:t>
            </a:r>
            <a:r>
              <a:rPr lang="en-US" dirty="0">
                <a:hlinkClick r:id="rId2"/>
              </a:rPr>
              <a:t>babeljs.io</a:t>
            </a:r>
            <a:endParaRPr lang="en-US" dirty="0"/>
          </a:p>
          <a:p>
            <a:r>
              <a:rPr lang="en-US" dirty="0"/>
              <a:t>Babel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plug-ins</a:t>
            </a:r>
            <a:r>
              <a:rPr lang="en-US" dirty="0"/>
              <a:t> to 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Installing</a:t>
            </a:r>
            <a:r>
              <a:rPr lang="en-US" dirty="0"/>
              <a:t> Babel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08212" y="2276686"/>
            <a:ext cx="77724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--save-dev babel-cli -g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xmlns="" val="27931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create </a:t>
            </a:r>
            <a:r>
              <a:rPr lang="en-US" sz="2800" noProof="1"/>
              <a:t>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file:</a:t>
            </a:r>
          </a:p>
          <a:p>
            <a:pPr lvl="1"/>
            <a:r>
              <a:rPr lang="en-US" sz="2400" noProof="1"/>
              <a:t>Right-click project </a:t>
            </a:r>
            <a:r>
              <a:rPr lang="en-US" sz="2400" noProof="1">
                <a:sym typeface="Wingdings" panose="05000000000000000000" pitchFamily="2" charset="2"/>
              </a:rPr>
              <a:t> New  package.json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add a file watcher:</a:t>
            </a:r>
          </a:p>
          <a:p>
            <a:pPr lvl="1"/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Settings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File Watchers </a:t>
            </a:r>
            <a:r>
              <a:rPr lang="en-US" sz="2400" dirty="0">
                <a:sym typeface="Wingdings" panose="05000000000000000000" pitchFamily="2" charset="2"/>
              </a:rPr>
              <a:t> Add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(Top Right) </a:t>
            </a:r>
            <a:r>
              <a:rPr lang="en-US" sz="2400" dirty="0">
                <a:sym typeface="Wingdings" panose="05000000000000000000" pitchFamily="2" charset="2"/>
              </a:rPr>
              <a:t> Babel</a:t>
            </a:r>
          </a:p>
          <a:p>
            <a:r>
              <a:rPr lang="en-US" sz="2800" dirty="0"/>
              <a:t>Quick settings:</a:t>
            </a:r>
          </a:p>
          <a:p>
            <a:pPr lvl="1"/>
            <a:r>
              <a:rPr lang="en-US" sz="2400" dirty="0"/>
              <a:t>Program: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(path to) </a:t>
            </a:r>
            <a:r>
              <a:rPr lang="de-DE" sz="2400" dirty="0"/>
              <a:t>node_modules\.bin\babel.cmd</a:t>
            </a:r>
          </a:p>
          <a:p>
            <a:pPr lvl="1"/>
            <a:r>
              <a:rPr lang="de-DE" sz="2400" dirty="0"/>
              <a:t>Arguments:	$FilePathRelativeToProjectRoot$ --source-maps --out-dir </a:t>
            </a:r>
            <a:r>
              <a:rPr lang="de-DE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  <a:p>
            <a:pPr lvl="1"/>
            <a:r>
              <a:rPr lang="en-US" sz="2400" noProof="1"/>
              <a:t>Working dir:	$ProjectFileDir$</a:t>
            </a:r>
          </a:p>
          <a:p>
            <a:pPr lvl="1"/>
            <a:r>
              <a:rPr lang="en-US" sz="2400" dirty="0"/>
              <a:t>Output paths:	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 Configuration Cheat Sheet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75812" y="1233201"/>
            <a:ext cx="2209800" cy="2057400"/>
          </a:xfrm>
          <a:prstGeom prst="rect">
            <a:avLst/>
          </a:prstGeom>
        </p:spPr>
      </p:pic>
      <p:sp>
        <p:nvSpPr>
          <p:cNvPr id="12" name="Rectangle: Rounded Corners 13"/>
          <p:cNvSpPr/>
          <p:nvPr/>
        </p:nvSpPr>
        <p:spPr>
          <a:xfrm>
            <a:off x="5942012" y="5410200"/>
            <a:ext cx="2181211" cy="76200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BEEDC"/>
                </a:solidFill>
                <a:cs typeface="Consolas" pitchFamily="49" charset="0"/>
              </a:rPr>
              <a:t>Name of output directory</a:t>
            </a:r>
          </a:p>
        </p:txBody>
      </p: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 flipV="1">
            <a:off x="8123223" y="5029200"/>
            <a:ext cx="1781189" cy="7620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cxnSpLocks/>
            <a:stCxn id="12" idx="1"/>
          </p:cNvCxnSpPr>
          <p:nvPr/>
        </p:nvCxnSpPr>
        <p:spPr>
          <a:xfrm flipH="1">
            <a:off x="3503612" y="5791200"/>
            <a:ext cx="2438400" cy="7620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6812" y="1233201"/>
            <a:ext cx="3162647" cy="16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49926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5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RequireJS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AMD and RequireJS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2018328"/>
            <a:ext cx="111252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babel-plugin-transform-es2015-modules-amd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05200"/>
            <a:ext cx="10944000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["transform-es2015-modules-amd"] } &gt; .babelrc</a:t>
            </a:r>
          </a:p>
        </p:txBody>
      </p:sp>
    </p:spTree>
    <p:extLst>
      <p:ext uri="{BB962C8B-B14F-4D97-AF65-F5344CB8AC3E}">
        <p14:creationId xmlns:p14="http://schemas.microsoft.com/office/powerpoint/2010/main" xmlns="" val="39378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the plugin from WebStorm's terminal</a:t>
            </a:r>
            <a:endParaRPr lang="en-US" dirty="0"/>
          </a:p>
          <a:p>
            <a:pPr>
              <a:spcBef>
                <a:spcPts val="72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.babelrc</a:t>
            </a:r>
            <a:r>
              <a:rPr lang="en-US" dirty="0"/>
              <a:t> configuration file in the project's root</a:t>
            </a:r>
          </a:p>
          <a:p>
            <a:pPr>
              <a:spcBef>
                <a:spcPts val="10200"/>
              </a:spcBef>
            </a:pPr>
            <a:r>
              <a:rPr lang="en-US" dirty="0"/>
              <a:t>To load the resulting files, you also need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SystemJS</a:t>
            </a:r>
            <a:r>
              <a:rPr lang="en-US" dirty="0"/>
              <a:t> installed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Configuring for CommonJS and SystemJS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4203" y="2018328"/>
            <a:ext cx="11940418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npm install --save-dev babel-plugin-transform-es2015-modules-commonjs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36648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3590" y="3505200"/>
            <a:ext cx="11801644" cy="496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400" noProof="1">
                <a:solidFill>
                  <a:srgbClr val="FBEEDC"/>
                </a:solidFill>
              </a:rPr>
              <a:t>echo { "plugins": ["transform-es2015-modules-commonjs"] } &gt; .babelrc</a:t>
            </a:r>
          </a:p>
        </p:txBody>
      </p:sp>
    </p:spTree>
    <p:extLst>
      <p:ext uri="{BB962C8B-B14F-4D97-AF65-F5344CB8AC3E}">
        <p14:creationId xmlns:p14="http://schemas.microsoft.com/office/powerpoint/2010/main" xmlns="" val="17160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Writing 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412" y="1676400"/>
            <a:ext cx="2809875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6490" y="1676400"/>
            <a:ext cx="2809874" cy="22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54760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Modular code improves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workflow</a:t>
            </a:r>
          </a:p>
          <a:p>
            <a:r>
              <a:rPr lang="en-US" sz="3200" dirty="0"/>
              <a:t>JS files can be loaded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libraries</a:t>
            </a:r>
          </a:p>
          <a:p>
            <a:r>
              <a:rPr lang="en-US" sz="3200" dirty="0"/>
              <a:t>ES6 gives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built-in</a:t>
            </a:r>
            <a:r>
              <a:rPr lang="en-US" sz="3200" dirty="0"/>
              <a:t> module support</a:t>
            </a:r>
          </a:p>
          <a:p>
            <a:pPr>
              <a:spcBef>
                <a:spcPts val="9600"/>
              </a:spcBef>
            </a:pPr>
            <a:r>
              <a:rPr lang="en-US" sz="3200" dirty="0"/>
              <a:t>Use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latest</a:t>
            </a:r>
            <a:r>
              <a:rPr lang="en-US" sz="3200" dirty="0"/>
              <a:t> features today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Transpilers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83463" y="3175729"/>
            <a:ext cx="7699827" cy="964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2800" noProof="1">
                <a:solidFill>
                  <a:srgbClr val="FBEEDC"/>
                </a:solidFill>
              </a:rPr>
              <a:t> addResult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2800" noProof="1">
                <a:solidFill>
                  <a:srgbClr val="FBEEDC"/>
                </a:solidFill>
              </a:rPr>
              <a:t> './scoreboard';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sz="2800" noProof="1">
                <a:solidFill>
                  <a:srgbClr val="FBEEDC"/>
                </a:solidFill>
              </a:rPr>
              <a:t> { homeTown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as</a:t>
            </a:r>
            <a:r>
              <a:rPr lang="en-US" sz="2800" noProof="1">
                <a:solidFill>
                  <a:srgbClr val="FBEEDC"/>
                </a:solidFill>
              </a:rPr>
              <a:t> host };</a:t>
            </a:r>
          </a:p>
        </p:txBody>
      </p:sp>
    </p:spTree>
    <p:extLst>
      <p:ext uri="{BB962C8B-B14F-4D97-AF65-F5344CB8AC3E}">
        <p14:creationId xmlns:p14="http://schemas.microsoft.com/office/powerpoint/2010/main" xmlns="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155207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53000"/>
            <a:ext cx="9832319" cy="820600"/>
          </a:xfrm>
        </p:spPr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2052" name="Picture 4" descr="Резултат с изображение за js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612" y="2192566"/>
            <a:ext cx="4301292" cy="1612985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modu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606" y="1066800"/>
            <a:ext cx="3607707" cy="3542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136654"/>
            <a:ext cx="3786030" cy="1501953"/>
          </a:xfrm>
          <a:prstGeom prst="roundRect">
            <a:avLst>
              <a:gd name="adj" fmla="val 10500"/>
            </a:avLst>
          </a:prstGeom>
          <a:ln w="38100" cap="sq">
            <a:solidFill>
              <a:schemeClr val="tx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988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1730441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143000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2949642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362200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1790699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1782203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257800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450417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22" grpId="0" animBg="1"/>
      <p:bldP spid="22" grpId="2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file</a:t>
            </a:r>
            <a:r>
              <a:rPr lang="en-US" dirty="0"/>
              <a:t>, containing all required files</a:t>
            </a:r>
          </a:p>
          <a:p>
            <a:r>
              <a:rPr lang="en-US" dirty="0"/>
              <a:t>Attach members as requested by the problem description as properties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result</a:t>
            </a:r>
            <a:r>
              <a:rPr lang="en-US" dirty="0"/>
              <a:t> object:</a:t>
            </a:r>
          </a:p>
          <a:p>
            <a:pPr>
              <a:spcBef>
                <a:spcPts val="12000"/>
              </a:spcBef>
            </a:pPr>
            <a:r>
              <a:rPr lang="en-US" dirty="0"/>
              <a:t>The entry point of your solution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app.js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Modules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710302"/>
            <a:ext cx="10540094" cy="1207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/>
              <a:t>let Person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3200" noProof="1"/>
              <a:t>('./person');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sz="3200" noProof="1"/>
              <a:t>.Person = Person;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global scope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pollution</a:t>
            </a:r>
          </a:p>
          <a:p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- only load the code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needed</a:t>
            </a:r>
          </a:p>
          <a:p>
            <a:r>
              <a:rPr lang="en-US" dirty="0"/>
              <a:t>Easier to maintain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Interchangeable</a:t>
            </a:r>
            <a:r>
              <a:rPr lang="en-US" dirty="0"/>
              <a:t> code - use parts of one application 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976435" y="4343400"/>
            <a:ext cx="8232778" cy="1790700"/>
            <a:chOff x="1976435" y="4343400"/>
            <a:chExt cx="8232778" cy="1790700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075613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View</a:t>
              </a:r>
            </a:p>
          </p:txBody>
        </p:sp>
        <p:sp>
          <p:nvSpPr>
            <p:cNvPr id="32" name="Rectangle: Rounded Corners 13"/>
            <p:cNvSpPr/>
            <p:nvPr/>
          </p:nvSpPr>
          <p:spPr>
            <a:xfrm>
              <a:off x="5026024" y="4343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Controller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1976435" y="5486400"/>
              <a:ext cx="2133600" cy="6477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Model</a:t>
              </a:r>
            </a:p>
          </p:txBody>
        </p:sp>
        <p:cxnSp>
          <p:nvCxnSpPr>
            <p:cNvPr id="35" name="Straight Connector 34"/>
            <p:cNvCxnSpPr>
              <a:stCxn id="33" idx="0"/>
              <a:endCxn id="32" idx="1"/>
            </p:cNvCxnSpPr>
            <p:nvPr/>
          </p:nvCxnSpPr>
          <p:spPr>
            <a:xfrm flipV="1">
              <a:off x="3043235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2" idx="2"/>
              <a:endCxn id="33" idx="3"/>
            </p:cNvCxnSpPr>
            <p:nvPr/>
          </p:nvCxnSpPr>
          <p:spPr>
            <a:xfrm flipH="1">
              <a:off x="4110035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32" idx="2"/>
              <a:endCxn id="30" idx="1"/>
            </p:cNvCxnSpPr>
            <p:nvPr/>
          </p:nvCxnSpPr>
          <p:spPr>
            <a:xfrm>
              <a:off x="6092824" y="499110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30" idx="0"/>
              <a:endCxn id="32" idx="3"/>
            </p:cNvCxnSpPr>
            <p:nvPr/>
          </p:nvCxnSpPr>
          <p:spPr>
            <a:xfrm flipH="1" flipV="1">
              <a:off x="7159624" y="4667250"/>
              <a:ext cx="1982789" cy="819150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mmediately-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nvoked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xpression</a:t>
            </a:r>
          </a:p>
          <a:p>
            <a:pPr lvl="1"/>
            <a:r>
              <a:rPr lang="en-US" dirty="0"/>
              <a:t>Maintains hidden state</a:t>
            </a:r>
          </a:p>
          <a:p>
            <a:pPr lvl="1"/>
            <a:r>
              <a:rPr lang="en-US" dirty="0"/>
              <a:t>Limits the exposure of variables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900236" y="3733800"/>
            <a:ext cx="8385176" cy="22075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count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900" noProof="1">
                <a:solidFill>
                  <a:srgbClr val="FBEEDC"/>
                </a:solidFill>
              </a:rPr>
              <a:t> function() { counter++; }</a:t>
            </a:r>
            <a:endParaRPr lang="en-US" sz="29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5089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Expands the IIFE concept</a:t>
            </a:r>
          </a:p>
          <a:p>
            <a:r>
              <a:rPr lang="en-US" dirty="0"/>
              <a:t>Return objects with internal state and complex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Revealing Module Pattern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008994"/>
            <a:ext cx="10668000" cy="30108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counter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 counter +=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 counter -= num;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9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715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1402</Words>
  <Application>Microsoft Office PowerPoint</Application>
  <PresentationFormat>Custom</PresentationFormat>
  <Paragraphs>308</Paragraphs>
  <Slides>36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SoftUni 16x9</vt:lpstr>
      <vt:lpstr>Modules in JS</vt:lpstr>
      <vt:lpstr>Table of Contents</vt:lpstr>
      <vt:lpstr>Have a Question?</vt:lpstr>
      <vt:lpstr>Modular Code</vt:lpstr>
      <vt:lpstr>What is a Module?</vt:lpstr>
      <vt:lpstr>Submitting Modules in the Judge</vt:lpstr>
      <vt:lpstr>Modular Code</vt:lpstr>
      <vt:lpstr>IIFE</vt:lpstr>
      <vt:lpstr>Revealing Module Pattern</vt:lpstr>
      <vt:lpstr>Module Systems for JS</vt:lpstr>
      <vt:lpstr>Formats and Loaders</vt:lpstr>
      <vt:lpstr>Formats</vt:lpstr>
      <vt:lpstr>Loaders</vt:lpstr>
      <vt:lpstr>AMD and RequireJS</vt:lpstr>
      <vt:lpstr>AMD and RequireJS</vt:lpstr>
      <vt:lpstr>Installing RequireJS</vt:lpstr>
      <vt:lpstr>CommonJS and System.js</vt:lpstr>
      <vt:lpstr>CommonJS and SystemJS</vt:lpstr>
      <vt:lpstr>Installing SystemJS</vt:lpstr>
      <vt:lpstr>Configuring SystemJS</vt:lpstr>
      <vt:lpstr>ES6 (Harmony) Modules</vt:lpstr>
      <vt:lpstr>ES6 Native Modules</vt:lpstr>
      <vt:lpstr>ES6 Export Syntax</vt:lpstr>
      <vt:lpstr>ES6 Import Syntax</vt:lpstr>
      <vt:lpstr>Transpilers</vt:lpstr>
      <vt:lpstr>Workflow with Transpilers</vt:lpstr>
      <vt:lpstr>Transpiling with Babel</vt:lpstr>
      <vt:lpstr>Installing Babel</vt:lpstr>
      <vt:lpstr>Babel Configuration Cheat Sheet</vt:lpstr>
      <vt:lpstr>Configuring for AMD and RequireJS</vt:lpstr>
      <vt:lpstr>Configuring for CommonJS and SystemJS</vt:lpstr>
      <vt:lpstr>Practice: Writing Modular Code</vt:lpstr>
      <vt:lpstr>Summary</vt:lpstr>
      <vt:lpstr>Modules in JS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in JS, Babel, RequireJS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Потребител на Windows</cp:lastModifiedBy>
  <cp:revision>78</cp:revision>
  <dcterms:created xsi:type="dcterms:W3CDTF">2014-01-02T17:00:34Z</dcterms:created>
  <dcterms:modified xsi:type="dcterms:W3CDTF">2018-03-29T10:15:13Z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